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0"/>
  </p:notesMasterIdLst>
  <p:handoutMasterIdLst>
    <p:handoutMasterId r:id="rId31"/>
  </p:handoutMasterIdLst>
  <p:sldIdLst>
    <p:sldId id="292" r:id="rId2"/>
    <p:sldId id="828" r:id="rId3"/>
    <p:sldId id="799" r:id="rId4"/>
    <p:sldId id="824" r:id="rId5"/>
    <p:sldId id="795" r:id="rId6"/>
    <p:sldId id="825" r:id="rId7"/>
    <p:sldId id="797" r:id="rId8"/>
    <p:sldId id="762" r:id="rId9"/>
    <p:sldId id="827" r:id="rId10"/>
    <p:sldId id="815" r:id="rId11"/>
    <p:sldId id="842" r:id="rId12"/>
    <p:sldId id="832" r:id="rId13"/>
    <p:sldId id="829" r:id="rId14"/>
    <p:sldId id="833" r:id="rId15"/>
    <p:sldId id="844" r:id="rId16"/>
    <p:sldId id="843" r:id="rId17"/>
    <p:sldId id="830" r:id="rId18"/>
    <p:sldId id="834" r:id="rId19"/>
    <p:sldId id="818" r:id="rId20"/>
    <p:sldId id="819" r:id="rId21"/>
    <p:sldId id="821" r:id="rId22"/>
    <p:sldId id="820" r:id="rId23"/>
    <p:sldId id="822" r:id="rId24"/>
    <p:sldId id="840" r:id="rId25"/>
    <p:sldId id="759" r:id="rId26"/>
    <p:sldId id="765" r:id="rId27"/>
    <p:sldId id="841" r:id="rId28"/>
    <p:sldId id="743" r:id="rId2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  <a:srgbClr val="3333CC"/>
    <a:srgbClr val="CCFFFF"/>
    <a:srgbClr val="0033CC"/>
    <a:srgbClr val="3366FF"/>
    <a:srgbClr val="0000FF"/>
    <a:srgbClr val="6666FF"/>
    <a:srgbClr val="FF00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737" autoAdjust="0"/>
  </p:normalViewPr>
  <p:slideViewPr>
    <p:cSldViewPr>
      <p:cViewPr varScale="1">
        <p:scale>
          <a:sx n="91" d="100"/>
          <a:sy n="91" d="100"/>
        </p:scale>
        <p:origin x="-13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254BF-77AC-459F-861E-DCEC3C20CC80}" type="doc">
      <dgm:prSet loTypeId="urn:microsoft.com/office/officeart/2005/8/layout/matrix1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7981A5E-1B3F-463C-9F48-4684CA9384F1}">
      <dgm:prSet phldrT="[Testo]" custT="1"/>
      <dgm:spPr/>
      <dgm:t>
        <a:bodyPr/>
        <a:lstStyle/>
        <a:p>
          <a:endParaRPr lang="it-IT" sz="1400" b="1" dirty="0" smtClean="0">
            <a:latin typeface="Bell MT" panose="02020503060305020303" pitchFamily="18" charset="0"/>
          </a:endParaRPr>
        </a:p>
        <a:p>
          <a:r>
            <a:rPr lang="it-IT" sz="1400" b="1" dirty="0" smtClean="0">
              <a:latin typeface="Bell MT" panose="02020503060305020303" pitchFamily="18" charset="0"/>
            </a:rPr>
            <a:t>DUE INCONTRI PLENARI IN PRESENZA</a:t>
          </a:r>
        </a:p>
        <a:p>
          <a:r>
            <a:rPr lang="it-IT" sz="1400" b="1" dirty="0" smtClean="0">
              <a:latin typeface="Bell MT" panose="02020503060305020303" pitchFamily="18" charset="0"/>
            </a:rPr>
            <a:t>(6 ORE)</a:t>
          </a:r>
        </a:p>
        <a:p>
          <a:endParaRPr lang="it-IT" sz="1200" dirty="0"/>
        </a:p>
      </dgm:t>
    </dgm:pt>
    <dgm:pt modelId="{D791953B-58BB-46E6-9F2E-DD82CC2A3784}" type="parTrans" cxnId="{830A4D10-7A97-42B9-A0FC-A1DA1DEB45CA}">
      <dgm:prSet/>
      <dgm:spPr/>
      <dgm:t>
        <a:bodyPr/>
        <a:lstStyle/>
        <a:p>
          <a:endParaRPr lang="it-IT"/>
        </a:p>
      </dgm:t>
    </dgm:pt>
    <dgm:pt modelId="{9B3A54DD-C3D3-4F1F-94A1-08E0A145E27D}" type="sibTrans" cxnId="{830A4D10-7A97-42B9-A0FC-A1DA1DEB45CA}">
      <dgm:prSet/>
      <dgm:spPr/>
      <dgm:t>
        <a:bodyPr/>
        <a:lstStyle/>
        <a:p>
          <a:endParaRPr lang="it-IT"/>
        </a:p>
      </dgm:t>
    </dgm:pt>
    <dgm:pt modelId="{61B12244-874B-4DC4-B698-6DE57DA7EBB5}">
      <dgm:prSet phldrT="[Testo]" custT="1"/>
      <dgm:spPr/>
      <dgm:t>
        <a:bodyPr/>
        <a:lstStyle/>
        <a:p>
          <a:endParaRPr lang="it-IT" sz="1400" b="1" dirty="0" smtClean="0">
            <a:latin typeface="Bell MT" panose="02020503060305020303" pitchFamily="18" charset="0"/>
          </a:endParaRPr>
        </a:p>
        <a:p>
          <a:r>
            <a:rPr lang="it-IT" sz="1400" b="1" dirty="0" smtClean="0">
              <a:latin typeface="Bell MT" panose="02020503060305020303" pitchFamily="18" charset="0"/>
            </a:rPr>
            <a:t>ATTIVITA’ FORMATIVA IN PRESENZA </a:t>
          </a:r>
        </a:p>
        <a:p>
          <a:r>
            <a:rPr lang="it-IT" sz="1400" b="1" dirty="0" smtClean="0">
              <a:latin typeface="Bell MT" panose="02020503060305020303" pitchFamily="18" charset="0"/>
            </a:rPr>
            <a:t>(ALMENO 4 LABORATORI 12 ORE)</a:t>
          </a:r>
          <a:endParaRPr lang="it-IT" sz="1400" dirty="0" smtClean="0">
            <a:latin typeface="Bell MT" panose="02020503060305020303" pitchFamily="18" charset="0"/>
          </a:endParaRPr>
        </a:p>
        <a:p>
          <a:endParaRPr lang="it-IT" sz="1400" dirty="0">
            <a:latin typeface="Bell MT" panose="02020503060305020303" pitchFamily="18" charset="0"/>
          </a:endParaRPr>
        </a:p>
      </dgm:t>
    </dgm:pt>
    <dgm:pt modelId="{C56B36C7-7AF5-40EF-A817-DC295534C805}" type="parTrans" cxnId="{313A7FA8-394F-46B3-A578-BAD871CB3580}">
      <dgm:prSet/>
      <dgm:spPr/>
      <dgm:t>
        <a:bodyPr/>
        <a:lstStyle/>
        <a:p>
          <a:endParaRPr lang="it-IT"/>
        </a:p>
      </dgm:t>
    </dgm:pt>
    <dgm:pt modelId="{E539786A-8356-419F-9C0A-70955A190999}" type="sibTrans" cxnId="{313A7FA8-394F-46B3-A578-BAD871CB3580}">
      <dgm:prSet/>
      <dgm:spPr/>
      <dgm:t>
        <a:bodyPr/>
        <a:lstStyle/>
        <a:p>
          <a:endParaRPr lang="it-IT"/>
        </a:p>
      </dgm:t>
    </dgm:pt>
    <dgm:pt modelId="{4527E12A-3137-40A1-80A5-793352596081}">
      <dgm:prSet phldrT="[Testo]" custT="1"/>
      <dgm:spPr/>
      <dgm:t>
        <a:bodyPr/>
        <a:lstStyle/>
        <a:p>
          <a:r>
            <a:rPr lang="it-IT" sz="1400" b="1" dirty="0" smtClean="0">
              <a:latin typeface="Bell MT" panose="02020503060305020303" pitchFamily="18" charset="0"/>
            </a:rPr>
            <a:t>OSSERVAZIONE ED ATTIVITA’ PEER TO PEER</a:t>
          </a:r>
        </a:p>
        <a:p>
          <a:r>
            <a:rPr lang="it-IT" sz="1400" b="1" dirty="0" smtClean="0">
              <a:latin typeface="Bell MT" panose="02020503060305020303" pitchFamily="18" charset="0"/>
            </a:rPr>
            <a:t>IN AFFIANCAMENTO AL TUTOR </a:t>
          </a:r>
        </a:p>
        <a:p>
          <a:r>
            <a:rPr lang="it-IT" sz="1400" b="1" dirty="0" smtClean="0">
              <a:latin typeface="Bell MT" panose="02020503060305020303" pitchFamily="18" charset="0"/>
            </a:rPr>
            <a:t>(12 ORE)</a:t>
          </a:r>
        </a:p>
      </dgm:t>
    </dgm:pt>
    <dgm:pt modelId="{16FBF039-F8B5-4D2E-BFA0-84A2AA9392C5}" type="parTrans" cxnId="{065F7ECA-0C12-4656-91C7-968ED6B3BAFC}">
      <dgm:prSet/>
      <dgm:spPr/>
      <dgm:t>
        <a:bodyPr/>
        <a:lstStyle/>
        <a:p>
          <a:endParaRPr lang="it-IT"/>
        </a:p>
      </dgm:t>
    </dgm:pt>
    <dgm:pt modelId="{1046B0D3-D463-4A2F-90C0-2574283C002B}" type="sibTrans" cxnId="{065F7ECA-0C12-4656-91C7-968ED6B3BAFC}">
      <dgm:prSet/>
      <dgm:spPr/>
      <dgm:t>
        <a:bodyPr/>
        <a:lstStyle/>
        <a:p>
          <a:endParaRPr lang="it-IT"/>
        </a:p>
      </dgm:t>
    </dgm:pt>
    <dgm:pt modelId="{7BE4D8F6-9546-4AB4-838D-A418F5B4F309}">
      <dgm:prSet phldrT="[Testo]" custT="1"/>
      <dgm:spPr/>
      <dgm:t>
        <a:bodyPr/>
        <a:lstStyle/>
        <a:p>
          <a:r>
            <a:rPr lang="it-IT" sz="1400" b="1" dirty="0" smtClean="0">
              <a:latin typeface="Bell MT" panose="02020503060305020303" pitchFamily="18" charset="0"/>
            </a:rPr>
            <a:t>ATTIVITA’ DA SVOLGERE SULLA PIATTAFORMA ON LINE</a:t>
          </a:r>
        </a:p>
        <a:p>
          <a:r>
            <a:rPr lang="it-IT" sz="1400" b="1" dirty="0" smtClean="0">
              <a:latin typeface="Bell MT" panose="02020503060305020303" pitchFamily="18" charset="0"/>
            </a:rPr>
            <a:t>(20 ORE)</a:t>
          </a:r>
          <a:endParaRPr lang="it-IT" sz="1400" b="1" dirty="0">
            <a:latin typeface="Bell MT" panose="02020503060305020303" pitchFamily="18" charset="0"/>
          </a:endParaRPr>
        </a:p>
      </dgm:t>
    </dgm:pt>
    <dgm:pt modelId="{4EEFBB4F-DD5B-4BBB-AB25-88762705D249}" type="parTrans" cxnId="{DD96C754-B965-4748-9D20-753C47882C51}">
      <dgm:prSet/>
      <dgm:spPr/>
      <dgm:t>
        <a:bodyPr/>
        <a:lstStyle/>
        <a:p>
          <a:endParaRPr lang="it-IT"/>
        </a:p>
      </dgm:t>
    </dgm:pt>
    <dgm:pt modelId="{2FE2E30A-53FE-4673-98C7-D3C454135A55}" type="sibTrans" cxnId="{DD96C754-B965-4748-9D20-753C47882C51}">
      <dgm:prSet/>
      <dgm:spPr/>
      <dgm:t>
        <a:bodyPr/>
        <a:lstStyle/>
        <a:p>
          <a:endParaRPr lang="it-IT"/>
        </a:p>
      </dgm:t>
    </dgm:pt>
    <dgm:pt modelId="{9A78FDC3-273C-4861-AC00-33F59FD03D77}">
      <dgm:prSet phldrT="[Testo]" custT="1"/>
      <dgm:spPr/>
      <dgm:t>
        <a:bodyPr/>
        <a:lstStyle/>
        <a:p>
          <a:r>
            <a:rPr lang="it-IT" sz="2400" b="1" dirty="0" smtClean="0">
              <a:latin typeface="Bell MT" panose="02020503060305020303" pitchFamily="18" charset="0"/>
            </a:rPr>
            <a:t>ATTIVITÀ</a:t>
          </a:r>
          <a:endParaRPr lang="it-IT" sz="3400" b="1" dirty="0">
            <a:latin typeface="Bell MT" panose="02020503060305020303" pitchFamily="18" charset="0"/>
          </a:endParaRPr>
        </a:p>
      </dgm:t>
    </dgm:pt>
    <dgm:pt modelId="{BCCC5FA6-DF20-4660-9DE4-EF6D87649146}" type="sibTrans" cxnId="{EFF8537C-B8A7-499D-8BF5-8B39C5150300}">
      <dgm:prSet/>
      <dgm:spPr/>
      <dgm:t>
        <a:bodyPr/>
        <a:lstStyle/>
        <a:p>
          <a:endParaRPr lang="it-IT"/>
        </a:p>
      </dgm:t>
    </dgm:pt>
    <dgm:pt modelId="{4CD2DAA7-B9B3-4C86-AA7E-230E18B3E576}" type="parTrans" cxnId="{EFF8537C-B8A7-499D-8BF5-8B39C5150300}">
      <dgm:prSet/>
      <dgm:spPr/>
      <dgm:t>
        <a:bodyPr/>
        <a:lstStyle/>
        <a:p>
          <a:endParaRPr lang="it-IT"/>
        </a:p>
      </dgm:t>
    </dgm:pt>
    <dgm:pt modelId="{ECE0AE0F-4AF1-4A67-B28C-F66629BCA960}" type="pres">
      <dgm:prSet presAssocID="{5C8254BF-77AC-459F-861E-DCEC3C20CC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FD2DABE-5F35-499E-AA26-B2A849691308}" type="pres">
      <dgm:prSet presAssocID="{5C8254BF-77AC-459F-861E-DCEC3C20CC80}" presName="matrix" presStyleCnt="0"/>
      <dgm:spPr/>
      <dgm:t>
        <a:bodyPr/>
        <a:lstStyle/>
        <a:p>
          <a:endParaRPr lang="it-IT"/>
        </a:p>
      </dgm:t>
    </dgm:pt>
    <dgm:pt modelId="{A9167CB0-212E-42A0-80F6-9D0037C5DA2E}" type="pres">
      <dgm:prSet presAssocID="{5C8254BF-77AC-459F-861E-DCEC3C20CC80}" presName="tile1" presStyleLbl="node1" presStyleIdx="0" presStyleCnt="4" custLinFactNeighborX="-2431" custLinFactNeighborY="1894"/>
      <dgm:spPr/>
      <dgm:t>
        <a:bodyPr/>
        <a:lstStyle/>
        <a:p>
          <a:endParaRPr lang="it-IT"/>
        </a:p>
      </dgm:t>
    </dgm:pt>
    <dgm:pt modelId="{DB1E5416-5836-4E41-9DEE-57E444F232AD}" type="pres">
      <dgm:prSet presAssocID="{5C8254BF-77AC-459F-861E-DCEC3C20CC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6B5D63-3EFB-43CC-8C90-755B991BF4BA}" type="pres">
      <dgm:prSet presAssocID="{5C8254BF-77AC-459F-861E-DCEC3C20CC80}" presName="tile2" presStyleLbl="node1" presStyleIdx="1" presStyleCnt="4" custScaleY="97284"/>
      <dgm:spPr/>
      <dgm:t>
        <a:bodyPr/>
        <a:lstStyle/>
        <a:p>
          <a:endParaRPr lang="it-IT"/>
        </a:p>
      </dgm:t>
    </dgm:pt>
    <dgm:pt modelId="{9E59EE09-3F95-4995-90F8-9E2F909AF1F4}" type="pres">
      <dgm:prSet presAssocID="{5C8254BF-77AC-459F-861E-DCEC3C20CC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996A9F-398E-49FF-BEBF-2C5E258213DC}" type="pres">
      <dgm:prSet presAssocID="{5C8254BF-77AC-459F-861E-DCEC3C20CC80}" presName="tile3" presStyleLbl="node1" presStyleIdx="2" presStyleCnt="4"/>
      <dgm:spPr/>
      <dgm:t>
        <a:bodyPr/>
        <a:lstStyle/>
        <a:p>
          <a:endParaRPr lang="it-IT"/>
        </a:p>
      </dgm:t>
    </dgm:pt>
    <dgm:pt modelId="{196D1F5C-F134-43DD-B9D3-D2493FF8D3AE}" type="pres">
      <dgm:prSet presAssocID="{5C8254BF-77AC-459F-861E-DCEC3C20CC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45029C-1E22-4B16-B06D-9CBFD62080CD}" type="pres">
      <dgm:prSet presAssocID="{5C8254BF-77AC-459F-861E-DCEC3C20CC80}" presName="tile4" presStyleLbl="node1" presStyleIdx="3" presStyleCnt="4" custLinFactNeighborX="-86" custLinFactNeighborY="-1358"/>
      <dgm:spPr/>
      <dgm:t>
        <a:bodyPr/>
        <a:lstStyle/>
        <a:p>
          <a:endParaRPr lang="it-IT"/>
        </a:p>
      </dgm:t>
    </dgm:pt>
    <dgm:pt modelId="{97A4C8F7-FF53-4316-96A5-DA3949318800}" type="pres">
      <dgm:prSet presAssocID="{5C8254BF-77AC-459F-861E-DCEC3C20CC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070F32-D812-41BE-B618-2B319B70D33F}" type="pres">
      <dgm:prSet presAssocID="{5C8254BF-77AC-459F-861E-DCEC3C20CC80}" presName="centerTile" presStyleLbl="fgShp" presStyleIdx="0" presStyleCnt="1" custLinFactNeighborX="0" custLinFactNeighborY="-3628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53C60478-5DA2-4287-A6F1-6BFE8F5BA7D6}" type="presOf" srcId="{4527E12A-3137-40A1-80A5-793352596081}" destId="{196D1F5C-F134-43DD-B9D3-D2493FF8D3AE}" srcOrd="1" destOrd="0" presId="urn:microsoft.com/office/officeart/2005/8/layout/matrix1"/>
    <dgm:cxn modelId="{E709ADF9-9ABC-4BF8-A376-360E86B4DCB3}" type="presOf" srcId="{9A78FDC3-273C-4861-AC00-33F59FD03D77}" destId="{67070F32-D812-41BE-B618-2B319B70D33F}" srcOrd="0" destOrd="0" presId="urn:microsoft.com/office/officeart/2005/8/layout/matrix1"/>
    <dgm:cxn modelId="{EFF8537C-B8A7-499D-8BF5-8B39C5150300}" srcId="{5C8254BF-77AC-459F-861E-DCEC3C20CC80}" destId="{9A78FDC3-273C-4861-AC00-33F59FD03D77}" srcOrd="0" destOrd="0" parTransId="{4CD2DAA7-B9B3-4C86-AA7E-230E18B3E576}" sibTransId="{BCCC5FA6-DF20-4660-9DE4-EF6D87649146}"/>
    <dgm:cxn modelId="{CAB58170-97A8-49F2-9B8E-38FA0868270C}" type="presOf" srcId="{7BE4D8F6-9546-4AB4-838D-A418F5B4F309}" destId="{97A4C8F7-FF53-4316-96A5-DA3949318800}" srcOrd="1" destOrd="0" presId="urn:microsoft.com/office/officeart/2005/8/layout/matrix1"/>
    <dgm:cxn modelId="{117A39DD-3D16-4671-92A8-BA1592BEB79D}" type="presOf" srcId="{F7981A5E-1B3F-463C-9F48-4684CA9384F1}" destId="{A9167CB0-212E-42A0-80F6-9D0037C5DA2E}" srcOrd="0" destOrd="0" presId="urn:microsoft.com/office/officeart/2005/8/layout/matrix1"/>
    <dgm:cxn modelId="{53B3F693-D636-4A2C-8345-F176AC88066B}" type="presOf" srcId="{F7981A5E-1B3F-463C-9F48-4684CA9384F1}" destId="{DB1E5416-5836-4E41-9DEE-57E444F232AD}" srcOrd="1" destOrd="0" presId="urn:microsoft.com/office/officeart/2005/8/layout/matrix1"/>
    <dgm:cxn modelId="{313A7FA8-394F-46B3-A578-BAD871CB3580}" srcId="{9A78FDC3-273C-4861-AC00-33F59FD03D77}" destId="{61B12244-874B-4DC4-B698-6DE57DA7EBB5}" srcOrd="1" destOrd="0" parTransId="{C56B36C7-7AF5-40EF-A817-DC295534C805}" sibTransId="{E539786A-8356-419F-9C0A-70955A190999}"/>
    <dgm:cxn modelId="{830A4D10-7A97-42B9-A0FC-A1DA1DEB45CA}" srcId="{9A78FDC3-273C-4861-AC00-33F59FD03D77}" destId="{F7981A5E-1B3F-463C-9F48-4684CA9384F1}" srcOrd="0" destOrd="0" parTransId="{D791953B-58BB-46E6-9F2E-DD82CC2A3784}" sibTransId="{9B3A54DD-C3D3-4F1F-94A1-08E0A145E27D}"/>
    <dgm:cxn modelId="{DD96C754-B965-4748-9D20-753C47882C51}" srcId="{9A78FDC3-273C-4861-AC00-33F59FD03D77}" destId="{7BE4D8F6-9546-4AB4-838D-A418F5B4F309}" srcOrd="3" destOrd="0" parTransId="{4EEFBB4F-DD5B-4BBB-AB25-88762705D249}" sibTransId="{2FE2E30A-53FE-4673-98C7-D3C454135A55}"/>
    <dgm:cxn modelId="{065F7ECA-0C12-4656-91C7-968ED6B3BAFC}" srcId="{9A78FDC3-273C-4861-AC00-33F59FD03D77}" destId="{4527E12A-3137-40A1-80A5-793352596081}" srcOrd="2" destOrd="0" parTransId="{16FBF039-F8B5-4D2E-BFA0-84A2AA9392C5}" sibTransId="{1046B0D3-D463-4A2F-90C0-2574283C002B}"/>
    <dgm:cxn modelId="{4DBAF39B-9CC0-4924-88DD-230384635985}" type="presOf" srcId="{4527E12A-3137-40A1-80A5-793352596081}" destId="{FC996A9F-398E-49FF-BEBF-2C5E258213DC}" srcOrd="0" destOrd="0" presId="urn:microsoft.com/office/officeart/2005/8/layout/matrix1"/>
    <dgm:cxn modelId="{B6BD7C40-0FC6-41C1-9B43-B074E84275AD}" type="presOf" srcId="{61B12244-874B-4DC4-B698-6DE57DA7EBB5}" destId="{9E59EE09-3F95-4995-90F8-9E2F909AF1F4}" srcOrd="1" destOrd="0" presId="urn:microsoft.com/office/officeart/2005/8/layout/matrix1"/>
    <dgm:cxn modelId="{40592F89-3097-41EB-B7A6-D66DFD37522A}" type="presOf" srcId="{61B12244-874B-4DC4-B698-6DE57DA7EBB5}" destId="{C76B5D63-3EFB-43CC-8C90-755B991BF4BA}" srcOrd="0" destOrd="0" presId="urn:microsoft.com/office/officeart/2005/8/layout/matrix1"/>
    <dgm:cxn modelId="{4CE54292-CFF1-47B2-8C4C-665A7942E0E4}" type="presOf" srcId="{5C8254BF-77AC-459F-861E-DCEC3C20CC80}" destId="{ECE0AE0F-4AF1-4A67-B28C-F66629BCA960}" srcOrd="0" destOrd="0" presId="urn:microsoft.com/office/officeart/2005/8/layout/matrix1"/>
    <dgm:cxn modelId="{ACE34E30-6B44-4425-B5A2-9756F283F0DC}" type="presOf" srcId="{7BE4D8F6-9546-4AB4-838D-A418F5B4F309}" destId="{3545029C-1E22-4B16-B06D-9CBFD62080CD}" srcOrd="0" destOrd="0" presId="urn:microsoft.com/office/officeart/2005/8/layout/matrix1"/>
    <dgm:cxn modelId="{8ACF831F-5AEE-4951-89D8-2A2F70F891E1}" type="presParOf" srcId="{ECE0AE0F-4AF1-4A67-B28C-F66629BCA960}" destId="{EFD2DABE-5F35-499E-AA26-B2A849691308}" srcOrd="0" destOrd="0" presId="urn:microsoft.com/office/officeart/2005/8/layout/matrix1"/>
    <dgm:cxn modelId="{082AACFF-4DA2-42E6-9016-E96B0B45B7FA}" type="presParOf" srcId="{EFD2DABE-5F35-499E-AA26-B2A849691308}" destId="{A9167CB0-212E-42A0-80F6-9D0037C5DA2E}" srcOrd="0" destOrd="0" presId="urn:microsoft.com/office/officeart/2005/8/layout/matrix1"/>
    <dgm:cxn modelId="{19FE5849-05D5-491F-A6A5-CCD27E1F05A7}" type="presParOf" srcId="{EFD2DABE-5F35-499E-AA26-B2A849691308}" destId="{DB1E5416-5836-4E41-9DEE-57E444F232AD}" srcOrd="1" destOrd="0" presId="urn:microsoft.com/office/officeart/2005/8/layout/matrix1"/>
    <dgm:cxn modelId="{74812071-581E-4C3B-A1FE-287997390EBA}" type="presParOf" srcId="{EFD2DABE-5F35-499E-AA26-B2A849691308}" destId="{C76B5D63-3EFB-43CC-8C90-755B991BF4BA}" srcOrd="2" destOrd="0" presId="urn:microsoft.com/office/officeart/2005/8/layout/matrix1"/>
    <dgm:cxn modelId="{0DBB7978-3014-4FDB-9831-5F39C05AA65E}" type="presParOf" srcId="{EFD2DABE-5F35-499E-AA26-B2A849691308}" destId="{9E59EE09-3F95-4995-90F8-9E2F909AF1F4}" srcOrd="3" destOrd="0" presId="urn:microsoft.com/office/officeart/2005/8/layout/matrix1"/>
    <dgm:cxn modelId="{47BB2E61-3FD8-4520-AA1A-D12A7FD0FC59}" type="presParOf" srcId="{EFD2DABE-5F35-499E-AA26-B2A849691308}" destId="{FC996A9F-398E-49FF-BEBF-2C5E258213DC}" srcOrd="4" destOrd="0" presId="urn:microsoft.com/office/officeart/2005/8/layout/matrix1"/>
    <dgm:cxn modelId="{E81817EB-0A35-4708-AA41-139F652B892D}" type="presParOf" srcId="{EFD2DABE-5F35-499E-AA26-B2A849691308}" destId="{196D1F5C-F134-43DD-B9D3-D2493FF8D3AE}" srcOrd="5" destOrd="0" presId="urn:microsoft.com/office/officeart/2005/8/layout/matrix1"/>
    <dgm:cxn modelId="{FC9C2834-7996-4B92-B80B-528CD03F188C}" type="presParOf" srcId="{EFD2DABE-5F35-499E-AA26-B2A849691308}" destId="{3545029C-1E22-4B16-B06D-9CBFD62080CD}" srcOrd="6" destOrd="0" presId="urn:microsoft.com/office/officeart/2005/8/layout/matrix1"/>
    <dgm:cxn modelId="{DB7F18B4-FD9E-400F-9392-17FE255774B5}" type="presParOf" srcId="{EFD2DABE-5F35-499E-AA26-B2A849691308}" destId="{97A4C8F7-FF53-4316-96A5-DA3949318800}" srcOrd="7" destOrd="0" presId="urn:microsoft.com/office/officeart/2005/8/layout/matrix1"/>
    <dgm:cxn modelId="{3AB7C4AD-7E80-498A-87BE-3643F8726712}" type="presParOf" srcId="{ECE0AE0F-4AF1-4A67-B28C-F66629BCA960}" destId="{67070F32-D812-41BE-B618-2B319B70D3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67CB0-212E-42A0-80F6-9D0037C5DA2E}">
      <dsp:nvSpPr>
        <dsp:cNvPr id="0" name=""/>
        <dsp:cNvSpPr/>
      </dsp:nvSpPr>
      <dsp:spPr>
        <a:xfrm rot="16200000">
          <a:off x="925909" y="-883048"/>
          <a:ext cx="2262981" cy="41148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latin typeface="Bell MT" panose="020205030603050203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DUE INCONTRI PLENARI IN PRESENZA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(6 ORE)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 rot="16200000">
        <a:off x="1208781" y="-1165921"/>
        <a:ext cx="1697236" cy="4114800"/>
      </dsp:txXfrm>
    </dsp:sp>
    <dsp:sp modelId="{C76B5D63-3EFB-43CC-8C90-755B991BF4BA}">
      <dsp:nvSpPr>
        <dsp:cNvPr id="0" name=""/>
        <dsp:cNvSpPr/>
      </dsp:nvSpPr>
      <dsp:spPr>
        <a:xfrm>
          <a:off x="4114800" y="30731"/>
          <a:ext cx="4114800" cy="2201518"/>
        </a:xfrm>
        <a:prstGeom prst="round1Rect">
          <a:avLst/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latin typeface="Bell MT" panose="020205030603050203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ATTIVITA’ FORMATIVA IN PRESENZA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(ALMENO 4 LABORATORI 12 ORE)</a:t>
          </a:r>
          <a:endParaRPr lang="it-IT" sz="1400" kern="1200" dirty="0" smtClean="0">
            <a:latin typeface="Bell MT" panose="020205030603050203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>
            <a:latin typeface="Bell MT" panose="02020503060305020303" pitchFamily="18" charset="0"/>
          </a:endParaRPr>
        </a:p>
      </dsp:txBody>
      <dsp:txXfrm>
        <a:off x="4114800" y="30731"/>
        <a:ext cx="4114800" cy="1651139"/>
      </dsp:txXfrm>
    </dsp:sp>
    <dsp:sp modelId="{FC996A9F-398E-49FF-BEBF-2C5E258213DC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OSSERVAZIONE ED ATTIVITA’ PEER TO PEER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IN AFFIANCAMENTO AL TUTOR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(12 ORE)</a:t>
          </a:r>
        </a:p>
      </dsp:txBody>
      <dsp:txXfrm rot="10800000">
        <a:off x="0" y="2828726"/>
        <a:ext cx="4114800" cy="1697236"/>
      </dsp:txXfrm>
    </dsp:sp>
    <dsp:sp modelId="{3545029C-1E22-4B16-B06D-9CBFD62080CD}">
      <dsp:nvSpPr>
        <dsp:cNvPr id="0" name=""/>
        <dsp:cNvSpPr/>
      </dsp:nvSpPr>
      <dsp:spPr>
        <a:xfrm rot="5400000">
          <a:off x="5037170" y="1306340"/>
          <a:ext cx="2262981" cy="4114800"/>
        </a:xfrm>
        <a:prstGeom prst="round1Rect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ATTIVITA’ DA SVOLGERE SULLA PIATTAFORMA ON LINE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Bell MT" panose="02020503060305020303" pitchFamily="18" charset="0"/>
            </a:rPr>
            <a:t>(20 ORE)</a:t>
          </a:r>
          <a:endParaRPr lang="it-IT" sz="1400" b="1" kern="1200" dirty="0">
            <a:latin typeface="Bell MT" panose="02020503060305020303" pitchFamily="18" charset="0"/>
          </a:endParaRPr>
        </a:p>
      </dsp:txBody>
      <dsp:txXfrm rot="5400000">
        <a:off x="5320043" y="1589213"/>
        <a:ext cx="1697236" cy="4114800"/>
      </dsp:txXfrm>
    </dsp:sp>
    <dsp:sp modelId="{67070F32-D812-41BE-B618-2B319B70D33F}">
      <dsp:nvSpPr>
        <dsp:cNvPr id="0" name=""/>
        <dsp:cNvSpPr/>
      </dsp:nvSpPr>
      <dsp:spPr>
        <a:xfrm>
          <a:off x="2880359" y="1656185"/>
          <a:ext cx="2468880" cy="113149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Bell MT" panose="02020503060305020303" pitchFamily="18" charset="0"/>
            </a:rPr>
            <a:t>ATTIVITÀ</a:t>
          </a:r>
          <a:endParaRPr lang="it-IT" sz="3400" b="1" kern="1200" dirty="0">
            <a:latin typeface="Bell MT" panose="02020503060305020303" pitchFamily="18" charset="0"/>
          </a:endParaRPr>
        </a:p>
      </dsp:txBody>
      <dsp:txXfrm>
        <a:off x="2880359" y="1656185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11/04/2024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546024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C86E751-966B-4F5F-A48C-4A3C90F4606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88022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15193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436852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183060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790221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81405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24CAC-E565-4D44-8AA3-944281C8EF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66118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DBF8B-B65D-4EE3-8392-D5C20EBF66D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8712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40" dirty="0"/>
              <a:t>Dirigente </a:t>
            </a:r>
            <a:r>
              <a:rPr spc="-90" dirty="0"/>
              <a:t>Scuola </a:t>
            </a:r>
            <a:r>
              <a:rPr spc="-70" dirty="0"/>
              <a:t>Polo prof.ssa </a:t>
            </a:r>
            <a:r>
              <a:rPr spc="-30" dirty="0"/>
              <a:t>Maria</a:t>
            </a:r>
            <a:r>
              <a:rPr spc="-60" dirty="0"/>
              <a:t> </a:t>
            </a:r>
            <a:r>
              <a:rPr spc="-85" dirty="0"/>
              <a:t>Luisa</a:t>
            </a:r>
          </a:p>
          <a:p>
            <a:pPr marL="2540" algn="ctr">
              <a:lnSpc>
                <a:spcPct val="100000"/>
              </a:lnSpc>
            </a:pPr>
            <a:r>
              <a:rPr spc="-55" dirty="0"/>
              <a:t>Sardelli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1</a:t>
            </a:r>
            <a:r>
              <a:rPr spc="-55" dirty="0"/>
              <a:t>2</a:t>
            </a:r>
            <a:r>
              <a:rPr spc="130" dirty="0"/>
              <a:t>/</a:t>
            </a:r>
            <a:r>
              <a:rPr spc="-60" dirty="0"/>
              <a:t>0</a:t>
            </a:r>
            <a:r>
              <a:rPr spc="-55" dirty="0"/>
              <a:t>5</a:t>
            </a:r>
            <a:r>
              <a:rPr spc="130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311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1031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94935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EF52FE7-77BC-4C58-9664-AE2FD665F21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8971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579B6E0-C968-4AD9-9922-E56B9F5803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58775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8267A45-EFA9-49C2-BA20-5BA3945ABE0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70870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050D-487C-40C5-8269-D6DF774B009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5441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47992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BD2B2-201C-4448-B35B-6D023B4B832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31922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 cura di Anna Maria Di Nocera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FDDF052-A55A-408F-89C1-8861CA1A9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7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53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2238049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Formazione docenti neoassunti</a:t>
            </a: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2023/2024</a:t>
            </a:r>
            <a:endParaRPr lang="it-IT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01" y="182871"/>
            <a:ext cx="1103844" cy="1324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3794"/>
            <a:ext cx="576064" cy="5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mastrocola_scuola-elementare_350x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4962" y="3505858"/>
            <a:ext cx="3794075" cy="2374007"/>
          </a:xfrm>
          <a:prstGeom prst="rect">
            <a:avLst/>
          </a:prstGeom>
        </p:spPr>
      </p:pic>
      <p:pic>
        <p:nvPicPr>
          <p:cNvPr id="9" name="Immagine 41" descr="Logo IPSS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1299" y="332656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857356" y="6072206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  <a:cs typeface="+mn-cs"/>
              </a:rPr>
              <a:t>Ambito 2CS_004 CAL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38548" y="495870"/>
            <a:ext cx="6327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latin typeface="Palace Script MT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16235" y="1324183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Calabria</a:t>
            </a: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13" name="Immagine 41" descr="Logo IPSS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5259" y="332447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1151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pic>
        <p:nvPicPr>
          <p:cNvPr id="7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633092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 cstate="print"/>
          <a:srcRect l="34526" t="29640" r="20373" b="37119"/>
          <a:stretch>
            <a:fillRect/>
          </a:stretch>
        </p:blipFill>
        <p:spPr bwMode="auto">
          <a:xfrm>
            <a:off x="1619672" y="1988840"/>
            <a:ext cx="62646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849519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1151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pic>
        <p:nvPicPr>
          <p:cNvPr id="7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633092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l="34215" t="49584" r="17418" b="22992"/>
          <a:stretch>
            <a:fillRect/>
          </a:stretch>
        </p:blipFill>
        <p:spPr bwMode="auto">
          <a:xfrm>
            <a:off x="251520" y="836712"/>
            <a:ext cx="6522989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4" cstate="print"/>
          <a:srcRect l="36858" t="39058" r="16485" b="28255"/>
          <a:stretch>
            <a:fillRect/>
          </a:stretch>
        </p:blipFill>
        <p:spPr bwMode="auto">
          <a:xfrm>
            <a:off x="251520" y="2924944"/>
            <a:ext cx="655272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8495192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331463"/>
            <a:ext cx="5911231" cy="30344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3955" y="396320"/>
            <a:ext cx="1787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L’attività di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peer-to-peer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oggetto di specifica relazione da parte del docente neo-assunto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60232" y="204158"/>
            <a:ext cx="208823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D.M. </a:t>
            </a:r>
            <a:r>
              <a:rPr lang="it-IT" b="1" dirty="0" smtClean="0"/>
              <a:t>226/2022</a:t>
            </a:r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B4243796-D8AD-41DC-AF62-FACBAA272E8A}"/>
              </a:ext>
            </a:extLst>
          </p:cNvPr>
          <p:cNvSpPr/>
          <p:nvPr/>
        </p:nvSpPr>
        <p:spPr>
          <a:xfrm>
            <a:off x="1979805" y="4574736"/>
            <a:ext cx="4896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ore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progettazione condivisa (tutor-docente in anno di prova);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ore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osservazione del neo assunto nella classe del tutor;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ore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osservazione del tutor nella classe del docente neo assunto;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ora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verifica dell'esperienza.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34954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pic>
        <p:nvPicPr>
          <p:cNvPr id="9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633092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841594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420888"/>
            <a:ext cx="80689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e riflessioni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proprio percorso formativo a partire dal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bilancio delle 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competenze</a:t>
            </a:r>
          </a:p>
          <a:p>
            <a:pPr marL="342900" indent="-342900">
              <a:buAutoNum type="arabicPeriod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Elaborazione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 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professionale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documenta la progettazione, la realizzazione e la valutazione delle attività didattiche. Il portfolio va consegnato al Comitato di Valutazione e al Dirigente Scolastico della sede 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Compilazione di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questionari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il monitoraggio delle diverse fasi del percorso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materiali di studio, risorse didattiche, consultazione di siti dedicati messi a disposizione durante il percorso formativo.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72771" y="1716633"/>
            <a:ext cx="557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svolte in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piattaforma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549672" y="352533"/>
            <a:ext cx="2349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www.indire.it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35696" y="49227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0769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016457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49183" y="1265437"/>
            <a:ext cx="368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PROFESSIONALE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="" xmlns:a16="http://schemas.microsoft.com/office/drawing/2014/main" id="{5BDB3247-1673-46CA-B092-1453905C63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4515" y="2658303"/>
            <a:ext cx="1094193" cy="26015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7318CF8-610F-4B67-9470-E7790F4797AD}"/>
              </a:ext>
            </a:extLst>
          </p:cNvPr>
          <p:cNvSpPr txBox="1"/>
          <p:nvPr/>
        </p:nvSpPr>
        <p:spPr>
          <a:xfrm>
            <a:off x="5508104" y="3480328"/>
            <a:ext cx="3425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Il DIRIGENTE </a:t>
            </a:r>
            <a:r>
              <a:rPr lang="it-IT" b="1" dirty="0"/>
              <a:t>SCOLASTICO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/>
              <a:t>LO TRASMETTE AL</a:t>
            </a:r>
            <a:endParaRPr lang="it-IT" b="1" dirty="0"/>
          </a:p>
          <a:p>
            <a:pPr algn="ctr">
              <a:lnSpc>
                <a:spcPct val="150000"/>
              </a:lnSpc>
            </a:pPr>
            <a:r>
              <a:rPr lang="it-IT" b="1" dirty="0"/>
              <a:t>COMITATO DI VALUTAZIONE</a:t>
            </a:r>
          </a:p>
          <a:p>
            <a:pPr algn="ctr">
              <a:lnSpc>
                <a:spcPct val="150000"/>
              </a:lnSpc>
            </a:pPr>
            <a:r>
              <a:rPr lang="it-IT" dirty="0"/>
              <a:t>(</a:t>
            </a:r>
            <a:r>
              <a:rPr lang="it-IT" u="sng" dirty="0" smtClean="0"/>
              <a:t>5 </a:t>
            </a:r>
            <a:r>
              <a:rPr lang="it-IT" u="sng" dirty="0"/>
              <a:t>giorni prima della data fissata per il </a:t>
            </a:r>
            <a:r>
              <a:rPr lang="it-IT" u="sng" dirty="0" smtClean="0"/>
              <a:t>colloquio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2746" y="24716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660232" y="204158"/>
            <a:ext cx="208823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D.M. </a:t>
            </a:r>
            <a:r>
              <a:rPr lang="it-IT" b="1" dirty="0" smtClean="0"/>
              <a:t>226/2022</a:t>
            </a:r>
            <a:endParaRPr lang="it-IT" b="1" dirty="0"/>
          </a:p>
        </p:txBody>
      </p:sp>
      <p:pic>
        <p:nvPicPr>
          <p:cNvPr id="12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858" y="6061590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/>
          <p:nvPr/>
        </p:nvPicPr>
        <p:blipFill>
          <a:blip r:embed="rId3" cstate="print"/>
          <a:srcRect l="33748" t="33241" r="18507" b="31579"/>
          <a:stretch>
            <a:fillRect/>
          </a:stretch>
        </p:blipFill>
        <p:spPr bwMode="auto">
          <a:xfrm>
            <a:off x="179512" y="692696"/>
            <a:ext cx="5134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/>
          <p:nvPr/>
        </p:nvPicPr>
        <p:blipFill>
          <a:blip r:embed="rId4" cstate="print"/>
          <a:srcRect l="37325" t="22161" r="18974" b="12465"/>
          <a:stretch>
            <a:fillRect/>
          </a:stretch>
        </p:blipFill>
        <p:spPr bwMode="auto">
          <a:xfrm>
            <a:off x="179512" y="2852936"/>
            <a:ext cx="5256584" cy="36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127492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1268760"/>
            <a:ext cx="368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PROFESSIONALE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="" xmlns:a16="http://schemas.microsoft.com/office/drawing/2014/main" id="{5BDB3247-1673-46CA-B092-1453905C63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66949" y="2621883"/>
            <a:ext cx="1094193" cy="26015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7318CF8-610F-4B67-9470-E7790F4797AD}"/>
              </a:ext>
            </a:extLst>
          </p:cNvPr>
          <p:cNvSpPr txBox="1"/>
          <p:nvPr/>
        </p:nvSpPr>
        <p:spPr>
          <a:xfrm>
            <a:off x="3491880" y="3501008"/>
            <a:ext cx="3425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Il DIRIGENTE </a:t>
            </a:r>
            <a:r>
              <a:rPr lang="it-IT" b="1" dirty="0"/>
              <a:t>SCOLASTICO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/>
              <a:t>LO TRASMETTE AL</a:t>
            </a:r>
            <a:endParaRPr lang="it-IT" b="1" dirty="0"/>
          </a:p>
          <a:p>
            <a:pPr algn="ctr">
              <a:lnSpc>
                <a:spcPct val="150000"/>
              </a:lnSpc>
            </a:pPr>
            <a:r>
              <a:rPr lang="it-IT" b="1" dirty="0"/>
              <a:t>COMITATO DI VALUTAZIONE</a:t>
            </a:r>
          </a:p>
          <a:p>
            <a:pPr algn="ctr">
              <a:lnSpc>
                <a:spcPct val="150000"/>
              </a:lnSpc>
            </a:pPr>
            <a:r>
              <a:rPr lang="it-IT" dirty="0"/>
              <a:t>(</a:t>
            </a:r>
            <a:r>
              <a:rPr lang="it-IT" u="sng" dirty="0" smtClean="0"/>
              <a:t>5 </a:t>
            </a:r>
            <a:r>
              <a:rPr lang="it-IT" u="sng" dirty="0"/>
              <a:t>giorni prima della data fissata per il </a:t>
            </a:r>
            <a:r>
              <a:rPr lang="it-IT" u="sng" dirty="0" smtClean="0"/>
              <a:t>colloquio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2746" y="24716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Assunto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660232" y="204158"/>
            <a:ext cx="208823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D.M. </a:t>
            </a:r>
            <a:r>
              <a:rPr lang="it-IT" b="1" dirty="0" smtClean="0"/>
              <a:t>226/2022</a:t>
            </a:r>
            <a:endParaRPr lang="it-IT" b="1" dirty="0"/>
          </a:p>
        </p:txBody>
      </p:sp>
      <p:pic>
        <p:nvPicPr>
          <p:cNvPr id="12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858" y="6061590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1274925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652120" y="204158"/>
            <a:ext cx="30963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Dalla Nota </a:t>
            </a:r>
            <a:r>
              <a:rPr lang="it-IT" b="1" dirty="0" smtClean="0"/>
              <a:t>65741 </a:t>
            </a:r>
            <a:r>
              <a:rPr lang="it-IT" b="1" dirty="0" smtClean="0"/>
              <a:t>/</a:t>
            </a:r>
            <a:r>
              <a:rPr lang="it-IT" b="1" dirty="0" smtClean="0"/>
              <a:t>2023</a:t>
            </a:r>
            <a:endParaRPr lang="it-IT" b="1" dirty="0" smtClean="0"/>
          </a:p>
          <a:p>
            <a:pPr algn="ctr"/>
            <a:r>
              <a:rPr lang="it-IT" b="1" dirty="0" err="1" smtClean="0"/>
              <a:t>Pg</a:t>
            </a:r>
            <a:r>
              <a:rPr lang="it-IT" b="1" dirty="0" smtClean="0"/>
              <a:t> 8</a:t>
            </a:r>
            <a:endParaRPr lang="it-IT" b="1" dirty="0"/>
          </a:p>
        </p:txBody>
      </p:sp>
      <p:pic>
        <p:nvPicPr>
          <p:cNvPr id="12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858" y="6061590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3" cstate="print"/>
          <a:srcRect l="33904" t="19114" r="18041" b="11911"/>
          <a:stretch>
            <a:fillRect/>
          </a:stretch>
        </p:blipFill>
        <p:spPr bwMode="auto">
          <a:xfrm>
            <a:off x="1979712" y="908720"/>
            <a:ext cx="511377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652120" y="188640"/>
            <a:ext cx="30963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Dalla Nota </a:t>
            </a:r>
            <a:r>
              <a:rPr lang="it-IT" b="1" dirty="0" smtClean="0"/>
              <a:t>65741 </a:t>
            </a:r>
            <a:r>
              <a:rPr lang="it-IT" b="1" dirty="0" smtClean="0"/>
              <a:t>/</a:t>
            </a:r>
            <a:r>
              <a:rPr lang="it-IT" b="1" dirty="0" smtClean="0"/>
              <a:t>2023</a:t>
            </a:r>
            <a:endParaRPr lang="it-IT" b="1" dirty="0" smtClean="0"/>
          </a:p>
          <a:p>
            <a:pPr algn="ctr"/>
            <a:r>
              <a:rPr lang="it-IT" b="1" dirty="0" err="1" smtClean="0"/>
              <a:t>Pg</a:t>
            </a:r>
            <a:r>
              <a:rPr lang="it-IT" b="1" dirty="0" smtClean="0"/>
              <a:t> 8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08127492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710262" cy="5500172"/>
          </a:xfrm>
          <a:prstGeom prst="rect">
            <a:avLst/>
          </a:prstGeom>
        </p:spPr>
      </p:pic>
      <p:pic>
        <p:nvPicPr>
          <p:cNvPr id="3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3761836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863485" cy="26463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5576" y="239379"/>
            <a:ext cx="246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TUTOR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826573"/>
            <a:ext cx="4610267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del tutor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funge da connettore con il lavoro sul campo e si qualifica come “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per gli insegnanti neo-assunti, specie di coloro che si affacciano per la prima volta all’insegnamento.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DA200093-51F7-4DD6-875D-FB27A013A6CD}"/>
              </a:ext>
            </a:extLst>
          </p:cNvPr>
          <p:cNvSpPr txBox="1">
            <a:spLocks/>
          </p:cNvSpPr>
          <p:nvPr/>
        </p:nvSpPr>
        <p:spPr>
          <a:xfrm>
            <a:off x="395536" y="2936038"/>
            <a:ext cx="7782339" cy="3223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it-IT" altLang="it-IT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Docente TUTOR </a:t>
            </a:r>
            <a:r>
              <a:rPr lang="it-IT" altLang="it-IT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-collega </a:t>
            </a:r>
            <a:r>
              <a:rPr lang="it-IT" altLang="it-IT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esperto, competente e </a:t>
            </a:r>
            <a:r>
              <a:rPr lang="it-IT" altLang="it-IT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motivato-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it-IT" altLang="it-IT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accompagna </a:t>
            </a:r>
            <a:r>
              <a:rPr lang="it-IT" altLang="it-IT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neoassunto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accogliendolo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nella comunità professionale e responsabilizzandolo anche attraverso l’auto-riconoscimento;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favorendo la sua partecipazione 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diversi momenti della vita collegiale della scuola;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esercitando ogni utile forma di ascolto, consulenza e collaborazione 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migliorare la qualità e l’efficacia dell’insegnamento;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b="1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predisponendo momenti di reciproca osservazione</a:t>
            </a:r>
            <a:r>
              <a:rPr lang="it-IT" alt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to peer).</a:t>
            </a:r>
          </a:p>
          <a:p>
            <a:pPr algn="just">
              <a:lnSpc>
                <a:spcPct val="100000"/>
              </a:lnSpc>
              <a:defRPr/>
            </a:pPr>
            <a:endParaRPr lang="it-IT" altLang="it-IT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783" y="5950267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5205875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924638"/>
            <a:ext cx="447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Redige la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 FINALE </a:t>
            </a: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trasmette al dirigente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75656" y="1836645"/>
            <a:ext cx="70927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relazione finale tiene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conto: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momenti di progettazione e sperimentazione reciproche effettuate in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modalità di verifica e di valutazione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adottate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gestione del clima della classe durante le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competenze culturali e disciplinari, metodologiche e didattiche, organizzative, relazionali e gestionali dimostrate dal neoassunto durante l’anno di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strategie inclusive poste in essere per gli alunni con bisogni educativi speciali e per lo sviluppo delle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eccellenze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partecipazione attiva alla vita della scuola sia nelle attività formative che collegiali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778509"/>
            <a:ext cx="641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al Comitato di Valutazione, in sede di colloquio, le risultanze emergenti dall’istruttoria compiuta in merito alle attività formative del docente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9379"/>
            <a:ext cx="2990124" cy="11532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55576" y="239379"/>
            <a:ext cx="246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TUTOR</a:t>
            </a:r>
          </a:p>
        </p:txBody>
      </p:sp>
      <p:pic>
        <p:nvPicPr>
          <p:cNvPr id="10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23" y="5814810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979257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6316" y="54868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it-IT" sz="3600" b="1" dirty="0" smtClean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 algn="ctr"/>
            <a:r>
              <a:rPr lang="it-IT" sz="36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Anno di formazione e prova:</a:t>
            </a:r>
          </a:p>
          <a:p>
            <a:pPr marL="285750" indent="-285750" algn="ctr"/>
            <a:r>
              <a:rPr lang="it-IT" sz="36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adempimenti finali e bilanci</a:t>
            </a:r>
          </a:p>
          <a:p>
            <a:pPr marL="285750" indent="-285750" algn="ctr"/>
            <a:endParaRPr lang="it-IT" sz="3600" b="1" dirty="0" smtClean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 algn="ctr"/>
            <a:endParaRPr lang="it-IT" sz="3600" b="1" dirty="0" smtClean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Dott. </a:t>
            </a:r>
            <a:r>
              <a:rPr lang="it-IT" sz="2800" b="1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ssa</a:t>
            </a:r>
            <a:r>
              <a:rPr lang="it-IT" sz="28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 Elena </a:t>
            </a:r>
            <a:r>
              <a:rPr lang="it-IT" sz="2800" b="1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Cupello</a:t>
            </a:r>
            <a:r>
              <a:rPr lang="it-IT" sz="28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,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DS IPSEOA “S. Francesco” Paola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Scuola Polo per la formazione dei neoassunti</a:t>
            </a:r>
            <a:endParaRPr lang="it-IT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90652" y="597140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a.s.</a:t>
            </a:r>
            <a:r>
              <a:rPr lang="it-IT" dirty="0" smtClean="0"/>
              <a:t> </a:t>
            </a:r>
            <a:r>
              <a:rPr lang="it-IT" dirty="0" smtClean="0">
                <a:latin typeface="Bell MT" panose="02020503060305020303" pitchFamily="18" charset="0"/>
              </a:rPr>
              <a:t>2023/2024</a:t>
            </a:r>
            <a:endParaRPr lang="it-IT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288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60738" y="12787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6391934" cy="41651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9491" y="4149080"/>
            <a:ext cx="3240360" cy="2628900"/>
          </a:xfrm>
          <a:prstGeom prst="rect">
            <a:avLst/>
          </a:prstGeom>
        </p:spPr>
      </p:pic>
      <p:pic>
        <p:nvPicPr>
          <p:cNvPr id="7" name="Immagine 41" descr="Logo IPSS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723" y="5814810"/>
            <a:ext cx="983705" cy="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3052731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460738" y="12787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Scolastico</a:t>
            </a:r>
          </a:p>
        </p:txBody>
      </p:sp>
      <p:pic>
        <p:nvPicPr>
          <p:cNvPr id="12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49280"/>
            <a:ext cx="782734" cy="77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187624" y="1124744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Ai sensi del D.M. 226/2022, per ogni docente in periodo di formazione e prova il Dirigente scolastico presenta al Comitato di valutazione una relazione, comprensiva della documentazione delle attività di formazione, delle forme di tutoring, e di ogni altro elemento informativo o evidenza utile all'espressione del parere.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310706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1268760"/>
            <a:ext cx="80257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Convoca il Comitato di Valutazione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Trasmette al Comitato di Valutazione, almeno 5 giorni prima della data fissata per il colloquio, il portfolio professionale del docente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Presenta, in seno al Comitato di Valutazione, una relazione per ogni docente comprensiva della documentazione delle attività di formazione, delle forme di tutoring e di ogni altro elemento informativo o evidenza utile all’espressione del parere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</a:t>
            </a:r>
            <a:r>
              <a:rPr lang="it-IT" alt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GIUDIZIO FAVOREVOLE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dirigente scolastico emette provvedimento motivato di conferma in ruolo per il docente neo-assunto, ai sensi dell’art.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del </a:t>
            </a:r>
            <a:r>
              <a:rPr lang="it-IT" alt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275 del 8/3/99.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None/>
            </a:pP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GIUDIZIO SFAVOREVOLE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460738" y="12787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Scolastico</a:t>
            </a:r>
          </a:p>
        </p:txBody>
      </p:sp>
      <p:pic>
        <p:nvPicPr>
          <p:cNvPr id="5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7873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3338140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413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Comitato 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</a:t>
            </a:r>
            <a:endParaRPr lang="it-IT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2959" y="1844824"/>
            <a:ext cx="8401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Esprime </a:t>
            </a:r>
            <a:r>
              <a:rPr lang="it-IT" b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proprio parere relativamente al superamento del periodo di prova e formazione dei docenti neo assunti (legge 107/2015 comma 129 punto 4</a:t>
            </a: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Il </a:t>
            </a:r>
            <a:r>
              <a:rPr lang="it-IT" b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parere è espresso in seguito al colloquio sostenuto dal docente innanzi allo stesso </a:t>
            </a: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Comitato</a:t>
            </a:r>
            <a:endParaRPr lang="it-IT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termine </a:t>
            </a:r>
            <a:r>
              <a:rPr lang="it-IT" b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colloquio, il Comitato si riunisce, alla presenza del tutor, per esprimere il proprio </a:t>
            </a: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parere</a:t>
            </a:r>
            <a:endParaRPr lang="it-IT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Comitato, nell’esprimere il parere, tiene in considerazione anche della relazione predisposta dal Dirigente </a:t>
            </a:r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Scolastico</a:t>
            </a:r>
            <a:endParaRPr lang="it-IT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4759"/>
            <a:ext cx="3420647" cy="123936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03648" y="5373216"/>
            <a:ext cx="760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PARERE DEL COMITATO È OBBLIGATORIO MA NON VINCOLANTE, PER CUI IL DIRIGENTE SCOLASTICO PUÒ ANCHE PRENDERE UNA DECISIONE, DEBITAMENTE MOTIVATA, DISCORDANTE DAL SUDDETTO PARERE</a:t>
            </a:r>
            <a:endParaRPr lang="it-IT" b="1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01134"/>
            <a:ext cx="767681" cy="7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3173223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46811" y="188640"/>
            <a:ext cx="38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cura della Scuola Polo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79978" y="1211365"/>
            <a:ext cx="504899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L’attestato viene rilasciato previa compilazione, da parte del neo assunto, di un questionario di percezione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506065"/>
            <a:ext cx="5861372" cy="41523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19478156">
            <a:off x="3884553" y="4120553"/>
            <a:ext cx="368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cap="none" spc="50" dirty="0" smtClean="0">
                <a:ln w="11430"/>
                <a:gradFill>
                  <a:gsLst>
                    <a:gs pos="20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simile</a:t>
            </a:r>
            <a:endParaRPr lang="it-IT" sz="5400" b="1" cap="none" spc="50" dirty="0">
              <a:ln w="11430"/>
              <a:gradFill>
                <a:gsLst>
                  <a:gs pos="20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47" y="5726401"/>
            <a:ext cx="936104" cy="93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576326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ownload (3).jpg"/>
          <p:cNvPicPr>
            <a:picLocks noChangeAspect="1"/>
          </p:cNvPicPr>
          <p:nvPr/>
        </p:nvPicPr>
        <p:blipFill>
          <a:blip r:embed="rId2" cstate="print">
            <a:lum contrast="-91000"/>
          </a:blip>
          <a:stretch>
            <a:fillRect/>
          </a:stretch>
        </p:blipFill>
        <p:spPr>
          <a:xfrm>
            <a:off x="1691680" y="116632"/>
            <a:ext cx="7142377" cy="53906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05631" y="4583927"/>
            <a:ext cx="6314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i="1" dirty="0" smtClean="0">
                <a:solidFill>
                  <a:schemeClr val="bg1"/>
                </a:solidFill>
                <a:latin typeface="Monotype Corsiva" pitchFamily="66" charset="0"/>
              </a:rPr>
              <a:t>La fine dell’inizio…</a:t>
            </a:r>
            <a:endParaRPr lang="it-IT" sz="54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Immagine 41" descr="Logo IPS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67758"/>
            <a:ext cx="877681" cy="8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2554288" y="623888"/>
            <a:ext cx="6589712" cy="1281112"/>
          </a:xfrm>
          <a:solidFill>
            <a:srgbClr val="CCFFFF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Bisogni formativi futuri</a:t>
            </a:r>
            <a:endParaRPr lang="it-IT" sz="3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 rtlCol="0" anchor="ctr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La formazione in servizio è diventata obbligatoria con la Legge 107 del 2015. Essa è intesa come apprendimento permanente: una formazione continua che ha l’ambizione di sostenere il docente nel rafforzamento della sua professionalità, in considerazione delle trasformazioni in corso nel sistema scolastico d’istruzione. </a:t>
            </a:r>
            <a:endParaRPr lang="it-IT" sz="2000" i="1" dirty="0" smtClean="0">
              <a:solidFill>
                <a:srgbClr val="3333CC"/>
              </a:solidFill>
              <a:latin typeface="Arial Rounded MT Bold" panose="020F070403050403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Partecipando alla progettazione delle attività formative nella propria scuola o a livello di rete, o ancora di più, scegliendo autonomamente azioni formative corrispondenti ai propri </a:t>
            </a:r>
            <a:r>
              <a:rPr lang="it-IT" sz="2000" i="1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bisogni, a </a:t>
            </a: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questo proposito la recente carta del docente </a:t>
            </a:r>
            <a:r>
              <a:rPr lang="it-IT" sz="2000" i="1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consente la scelta autonoma di corsi di formazione, anche a pagamento, tra quelli organizzati dagli enti accreditati dal MIUR </a:t>
            </a:r>
            <a:r>
              <a:rPr lang="it-IT" sz="2000" i="1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, il </a:t>
            </a: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docente può così definire </a:t>
            </a:r>
            <a:r>
              <a:rPr lang="it-IT" sz="2000" i="1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il </a:t>
            </a:r>
            <a:r>
              <a:rPr lang="it-IT" sz="2000" i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proprio percorso formativo. </a:t>
            </a:r>
          </a:p>
        </p:txBody>
      </p:sp>
    </p:spTree>
    <p:extLst>
      <p:ext uri="{BB962C8B-B14F-4D97-AF65-F5344CB8AC3E}">
        <p14:creationId xmlns="" xmlns:p14="http://schemas.microsoft.com/office/powerpoint/2010/main" val="3052743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hatsApp Image 2022-03-27 at 17.40.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6858000" cy="42862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54288" y="623888"/>
            <a:ext cx="6589712" cy="1281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E </a:t>
            </a:r>
            <a:r>
              <a:rPr lang="it-IT" b="1" dirty="0" err="1" smtClean="0">
                <a:solidFill>
                  <a:srgbClr val="FF0000"/>
                </a:solidFill>
              </a:rPr>
              <a:t>ricorda……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13256129_1129437490410510_6471268829241828606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60525"/>
            <a:ext cx="6929438" cy="519747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1431504" y="332656"/>
            <a:ext cx="6589712" cy="936104"/>
          </a:xfr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Fasi dell’attività</a:t>
            </a:r>
            <a:endParaRPr lang="it-IT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30008873"/>
              </p:ext>
            </p:extLst>
          </p:nvPr>
        </p:nvGraphicFramePr>
        <p:xfrm>
          <a:off x="539552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60995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D7FB9C1-D090-4DB8-9634-378DF8EB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861" y="57988"/>
            <a:ext cx="4960784" cy="7052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fasi del percorso formativo</a:t>
            </a:r>
          </a:p>
        </p:txBody>
      </p:sp>
      <p:pic>
        <p:nvPicPr>
          <p:cNvPr id="5" name="Picture 14" descr="https://encrypted-tbn1.gstatic.com/images?q=tbn:ANd9GcRttdHG5ib5-XiJJU92KxyTFMh5EDR1FdSbAHZQvpYguTzJjJ9_">
            <a:hlinkClick r:id="rId2"/>
            <a:extLst>
              <a:ext uri="{FF2B5EF4-FFF2-40B4-BE49-F238E27FC236}">
                <a16:creationId xmlns="" xmlns:a16="http://schemas.microsoft.com/office/drawing/2014/main" id="{0D3219CA-818F-4268-991D-51575558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126" y="3538896"/>
            <a:ext cx="864394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Assemblea.jpg">
            <a:extLst>
              <a:ext uri="{FF2B5EF4-FFF2-40B4-BE49-F238E27FC236}">
                <a16:creationId xmlns="" xmlns:a16="http://schemas.microsoft.com/office/drawing/2014/main" id="{B32608E5-D7BC-49A6-8F38-5E810A5D94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490" y="836712"/>
            <a:ext cx="1191451" cy="9382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2ED5E3E-8CD5-4FEA-B424-CB351C765DDB}"/>
              </a:ext>
            </a:extLst>
          </p:cNvPr>
          <p:cNvSpPr txBox="1"/>
          <p:nvPr/>
        </p:nvSpPr>
        <p:spPr>
          <a:xfrm>
            <a:off x="1433050" y="878877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 PROPEDEUTICI 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RESTITUZIONE</a:t>
            </a:r>
          </a:p>
        </p:txBody>
      </p:sp>
      <p:pic>
        <p:nvPicPr>
          <p:cNvPr id="8" name="Immagine 7" descr="tutoring_one-on-one.jpg">
            <a:extLst>
              <a:ext uri="{FF2B5EF4-FFF2-40B4-BE49-F238E27FC236}">
                <a16:creationId xmlns="" xmlns:a16="http://schemas.microsoft.com/office/drawing/2014/main" id="{A0D5428C-8FB8-40AC-B1A1-C913F81E6F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527" y="3475629"/>
            <a:ext cx="1249251" cy="1114210"/>
          </a:xfrm>
          <a:prstGeom prst="rect">
            <a:avLst/>
          </a:prstGeom>
        </p:spPr>
      </p:pic>
      <p:pic>
        <p:nvPicPr>
          <p:cNvPr id="9" name="Immagine 8" descr="anno prova.jpg">
            <a:extLst>
              <a:ext uri="{FF2B5EF4-FFF2-40B4-BE49-F238E27FC236}">
                <a16:creationId xmlns="" xmlns:a16="http://schemas.microsoft.com/office/drawing/2014/main" id="{95F3AF8F-DB05-467F-B24F-54DF548CD2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490" y="2025515"/>
            <a:ext cx="1195283" cy="1163468"/>
          </a:xfrm>
          <a:prstGeom prst="rect">
            <a:avLst/>
          </a:prstGeom>
        </p:spPr>
      </p:pic>
      <p:pic>
        <p:nvPicPr>
          <p:cNvPr id="10" name="Immagine 9" descr="ON LINE.jpg">
            <a:extLst>
              <a:ext uri="{FF2B5EF4-FFF2-40B4-BE49-F238E27FC236}">
                <a16:creationId xmlns="" xmlns:a16="http://schemas.microsoft.com/office/drawing/2014/main" id="{29EF90D3-B36E-4356-8118-6C3634FEAE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147" y="4948663"/>
            <a:ext cx="1208338" cy="11841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FADB90B-B151-49CC-BAEA-8DDA037CD864}"/>
              </a:ext>
            </a:extLst>
          </p:cNvPr>
          <p:cNvSpPr txBox="1"/>
          <p:nvPr/>
        </p:nvSpPr>
        <p:spPr>
          <a:xfrm>
            <a:off x="3635896" y="101786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 ORE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D600DCC3-AA8D-40C1-A86F-C82F759FF8E2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 flipV="1">
            <a:off x="4283968" y="990601"/>
            <a:ext cx="873224" cy="31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ED9257FA-D70D-471C-B533-6AC7922C3D4B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4283968" y="1295345"/>
            <a:ext cx="873224" cy="14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17538204-23E1-4392-8626-8C26A7A4655A}"/>
              </a:ext>
            </a:extLst>
          </p:cNvPr>
          <p:cNvSpPr txBox="1"/>
          <p:nvPr/>
        </p:nvSpPr>
        <p:spPr>
          <a:xfrm>
            <a:off x="5157192" y="836712"/>
            <a:ext cx="2765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ORE Incontro propedeutico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43BF279C-E94F-4994-8588-9C164F18B3F7}"/>
              </a:ext>
            </a:extLst>
          </p:cNvPr>
          <p:cNvSpPr txBox="1"/>
          <p:nvPr/>
        </p:nvSpPr>
        <p:spPr>
          <a:xfrm>
            <a:off x="5157192" y="1141456"/>
            <a:ext cx="283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ORE Incontro di restituzione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88C5BE9A-117F-40B0-9A95-E61B79C5E96C}"/>
              </a:ext>
            </a:extLst>
          </p:cNvPr>
          <p:cNvSpPr txBox="1"/>
          <p:nvPr/>
        </p:nvSpPr>
        <p:spPr>
          <a:xfrm>
            <a:off x="1468280" y="231486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FORMATIVI</a:t>
            </a:r>
          </a:p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VISITING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A28BAB9-8329-4248-A942-1B3BA06F2CC4}"/>
              </a:ext>
            </a:extLst>
          </p:cNvPr>
          <p:cNvSpPr txBox="1"/>
          <p:nvPr/>
        </p:nvSpPr>
        <p:spPr>
          <a:xfrm>
            <a:off x="2987824" y="2308187"/>
            <a:ext cx="7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 ORE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="" xmlns:a16="http://schemas.microsoft.com/office/drawing/2014/main" id="{68B988E3-186E-4744-850D-02F62524F8DE}"/>
              </a:ext>
            </a:extLst>
          </p:cNvPr>
          <p:cNvCxnSpPr/>
          <p:nvPr/>
        </p:nvCxnSpPr>
        <p:spPr>
          <a:xfrm>
            <a:off x="3678566" y="2632059"/>
            <a:ext cx="389378" cy="8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DCD7B508-A6D3-417B-934A-80543A59B5E9}"/>
              </a:ext>
            </a:extLst>
          </p:cNvPr>
          <p:cNvSpPr txBox="1"/>
          <p:nvPr/>
        </p:nvSpPr>
        <p:spPr>
          <a:xfrm>
            <a:off x="4106250" y="2132856"/>
            <a:ext cx="2193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3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</a:p>
          <a:p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giornate da 6 ore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43F83A33-455D-45D7-8F82-A1941BABAFF9}"/>
              </a:ext>
            </a:extLst>
          </p:cNvPr>
          <p:cNvSpPr txBox="1"/>
          <p:nvPr/>
        </p:nvSpPr>
        <p:spPr>
          <a:xfrm>
            <a:off x="1503554" y="374034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PEER TO PEER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B445E4CC-5C30-4B71-A711-B72AC0812B1E}"/>
              </a:ext>
            </a:extLst>
          </p:cNvPr>
          <p:cNvSpPr txBox="1"/>
          <p:nvPr/>
        </p:nvSpPr>
        <p:spPr>
          <a:xfrm>
            <a:off x="3010144" y="3746423"/>
            <a:ext cx="7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 ORE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F33908D1-A439-49C2-8C53-3E77812DD3BE}"/>
              </a:ext>
            </a:extLst>
          </p:cNvPr>
          <p:cNvSpPr txBox="1"/>
          <p:nvPr/>
        </p:nvSpPr>
        <p:spPr>
          <a:xfrm>
            <a:off x="1477491" y="5081538"/>
            <a:ext cx="25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FORMAZIONE ON LINE E PORTFOLIO PROFESSIONALE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483DB17A-DB82-4E8F-A86F-89ACF4C287B2}"/>
              </a:ext>
            </a:extLst>
          </p:cNvPr>
          <p:cNvSpPr txBox="1"/>
          <p:nvPr/>
        </p:nvSpPr>
        <p:spPr>
          <a:xfrm>
            <a:off x="4067944" y="3645024"/>
            <a:ext cx="2583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condivisa: 3h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21631B0F-D8C8-4649-9843-443F4CC79915}"/>
              </a:ext>
            </a:extLst>
          </p:cNvPr>
          <p:cNvSpPr txBox="1"/>
          <p:nvPr/>
        </p:nvSpPr>
        <p:spPr>
          <a:xfrm>
            <a:off x="4067944" y="3954542"/>
            <a:ext cx="305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neoassunto/tutor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4h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3E230F84-2450-48C7-A425-CCB0185070C3}"/>
              </a:ext>
            </a:extLst>
          </p:cNvPr>
          <p:cNvSpPr txBox="1"/>
          <p:nvPr/>
        </p:nvSpPr>
        <p:spPr>
          <a:xfrm>
            <a:off x="4067944" y="4273351"/>
            <a:ext cx="28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 tutor/neoassunto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4h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2BE69FCD-02C1-4C1B-A96C-716A7B673D64}"/>
              </a:ext>
            </a:extLst>
          </p:cNvPr>
          <p:cNvSpPr txBox="1"/>
          <p:nvPr/>
        </p:nvSpPr>
        <p:spPr>
          <a:xfrm>
            <a:off x="4067944" y="4584398"/>
            <a:ext cx="22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dell’esperienza: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="" xmlns:a16="http://schemas.microsoft.com/office/drawing/2014/main" id="{89828781-72BD-471F-AC87-85B482886326}"/>
              </a:ext>
            </a:extLst>
          </p:cNvPr>
          <p:cNvCxnSpPr>
            <a:endCxn id="37" idx="1"/>
          </p:cNvCxnSpPr>
          <p:nvPr/>
        </p:nvCxnSpPr>
        <p:spPr>
          <a:xfrm>
            <a:off x="4247964" y="5748291"/>
            <a:ext cx="540060" cy="839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="" xmlns:a16="http://schemas.microsoft.com/office/drawing/2014/main" id="{71FBE838-D4F4-406D-8F98-097545EFD4DC}"/>
              </a:ext>
            </a:extLst>
          </p:cNvPr>
          <p:cNvCxnSpPr/>
          <p:nvPr/>
        </p:nvCxnSpPr>
        <p:spPr>
          <a:xfrm>
            <a:off x="4283968" y="5692316"/>
            <a:ext cx="532575" cy="591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="" xmlns:a16="http://schemas.microsoft.com/office/drawing/2014/main" id="{98282C7F-3D11-436B-9554-F5426295B518}"/>
              </a:ext>
            </a:extLst>
          </p:cNvPr>
          <p:cNvCxnSpPr>
            <a:endCxn id="35" idx="1"/>
          </p:cNvCxnSpPr>
          <p:nvPr/>
        </p:nvCxnSpPr>
        <p:spPr>
          <a:xfrm>
            <a:off x="4276483" y="5629183"/>
            <a:ext cx="511541" cy="238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BA188AED-1D8B-45A2-A439-EAB77F198A4E}"/>
              </a:ext>
            </a:extLst>
          </p:cNvPr>
          <p:cNvSpPr txBox="1"/>
          <p:nvPr/>
        </p:nvSpPr>
        <p:spPr>
          <a:xfrm>
            <a:off x="4788024" y="5713511"/>
            <a:ext cx="288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Bilancio iniziale di competenze: 3h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CB3B9093-B5B6-4DA9-8D11-2989B9C9EACC}"/>
              </a:ext>
            </a:extLst>
          </p:cNvPr>
          <p:cNvSpPr txBox="1"/>
          <p:nvPr/>
        </p:nvSpPr>
        <p:spPr>
          <a:xfrm>
            <a:off x="4788024" y="6073551"/>
            <a:ext cx="381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prof., questionari, consultazione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..: 14h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16201F8D-A947-4F24-BA80-43C44662B6FA}"/>
              </a:ext>
            </a:extLst>
          </p:cNvPr>
          <p:cNvSpPr txBox="1"/>
          <p:nvPr/>
        </p:nvSpPr>
        <p:spPr>
          <a:xfrm>
            <a:off x="4788024" y="6433591"/>
            <a:ext cx="310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Bilancio finale di competenze: 3h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BC659102-EA95-4ED8-8BEF-27CE4103F12D}"/>
              </a:ext>
            </a:extLst>
          </p:cNvPr>
          <p:cNvSpPr txBox="1"/>
          <p:nvPr/>
        </p:nvSpPr>
        <p:spPr>
          <a:xfrm>
            <a:off x="3642410" y="5264075"/>
            <a:ext cx="7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 ORE</a:t>
            </a:r>
          </a:p>
        </p:txBody>
      </p:sp>
      <p:sp>
        <p:nvSpPr>
          <p:cNvPr id="67" name="Parentesi graffa aperta 66"/>
          <p:cNvSpPr/>
          <p:nvPr/>
        </p:nvSpPr>
        <p:spPr>
          <a:xfrm>
            <a:off x="3933404" y="3664533"/>
            <a:ext cx="134540" cy="1213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/>
          <p:cNvSpPr txBox="1"/>
          <p:nvPr/>
        </p:nvSpPr>
        <p:spPr>
          <a:xfrm>
            <a:off x="5940152" y="2197712"/>
            <a:ext cx="231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 smtClean="0">
                <a:latin typeface="Sitka Heading" panose="02000505000000020004" pitchFamily="2" charset="0"/>
              </a:rPr>
              <a:t>INTERCULURA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i="1" dirty="0" smtClean="0">
                <a:latin typeface="Sitka Heading" panose="02000505000000020004" pitchFamily="2" charset="0"/>
              </a:rPr>
              <a:t>Tecnologie DD</a:t>
            </a:r>
          </a:p>
        </p:txBody>
      </p:sp>
      <p:sp>
        <p:nvSpPr>
          <p:cNvPr id="70" name="Parentesi graffa aperta 69"/>
          <p:cNvSpPr/>
          <p:nvPr/>
        </p:nvSpPr>
        <p:spPr>
          <a:xfrm>
            <a:off x="5883200" y="2276872"/>
            <a:ext cx="56952" cy="6887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/>
          <p:cNvSpPr txBox="1"/>
          <p:nvPr/>
        </p:nvSpPr>
        <p:spPr>
          <a:xfrm>
            <a:off x="7654755" y="4687053"/>
            <a:ext cx="131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Bell MT" panose="02020503060305020303" pitchFamily="18" charset="0"/>
              </a:rPr>
              <a:t>50 ore</a:t>
            </a:r>
            <a:endParaRPr lang="it-IT" sz="3200" b="1" u="sng" dirty="0">
              <a:latin typeface="Bell MT" panose="02020503060305020303" pitchFamily="18" charset="0"/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2843808" y="2996952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3131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3001" y="471551"/>
            <a:ext cx="3462654" cy="584200"/>
          </a:xfrm>
          <a:custGeom>
            <a:avLst/>
            <a:gdLst/>
            <a:ahLst/>
            <a:cxnLst/>
            <a:rect l="l" t="t" r="r" b="b"/>
            <a:pathLst>
              <a:path w="3462654" h="584200">
                <a:moveTo>
                  <a:pt x="0" y="584200"/>
                </a:moveTo>
                <a:lnTo>
                  <a:pt x="3462274" y="584200"/>
                </a:lnTo>
                <a:lnTo>
                  <a:pt x="3462274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2282" y="401098"/>
            <a:ext cx="3784091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4603226"/>
              </p:ext>
            </p:extLst>
          </p:nvPr>
        </p:nvGraphicFramePr>
        <p:xfrm>
          <a:off x="2180968" y="3699557"/>
          <a:ext cx="5000661" cy="218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0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3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Tecnologie della didattica digitale e loro integrazione nel curricolo; 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59385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it-IT" sz="2000" b="1" spc="0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80975" marR="159385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2400" kern="1200" spc="-14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6 ore </a:t>
                      </a:r>
                      <a:endParaRPr sz="2400" kern="1200" spc="-145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81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9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Inclusione sociale e dinamiche interculturali </a:t>
                      </a:r>
                      <a:endParaRPr lang="it-IT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it-IT" sz="2400" spc="-12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400" spc="-14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ore</a:t>
                      </a:r>
                      <a:endParaRPr sz="24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678676" y="1816100"/>
            <a:ext cx="1992249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659" y="1636014"/>
            <a:ext cx="1563624" cy="15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9179" y="1735137"/>
            <a:ext cx="2060470" cy="147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0576" y="1639951"/>
            <a:ext cx="1585849" cy="1608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>
            <a:spLocks/>
          </p:cNvSpPr>
          <p:nvPr/>
        </p:nvSpPr>
        <p:spPr bwMode="auto">
          <a:xfrm>
            <a:off x="475184" y="240425"/>
            <a:ext cx="2547098" cy="10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-145" normalizeH="0" baseline="0" noProof="0" dirty="0" smtClean="0">
                <a:ln>
                  <a:noFill/>
                </a:ln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Laboratori</a:t>
            </a:r>
          </a:p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-140" normalizeH="0" baseline="0" noProof="0" dirty="0" smtClean="0">
                <a:ln>
                  <a:noFill/>
                </a:ln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Formativi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magine 41" descr="Logo IPSS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76771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asellaDiTesto 2"/>
          <p:cNvSpPr txBox="1"/>
          <p:nvPr/>
        </p:nvSpPr>
        <p:spPr>
          <a:xfrm>
            <a:off x="467544" y="332656"/>
            <a:ext cx="51005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INCONTRO DI RESTITUZIONE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00108"/>
            <a:ext cx="5760640" cy="25729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35696" y="3744854"/>
            <a:ext cx="70399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Raccogliere feedback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Condividere il lavoro svolto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Valutare complessivamente l’offerta formativa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Favorire la diffusione di buone pratiche della </a:t>
            </a:r>
            <a:r>
              <a:rPr lang="it-IT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899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9697" y="494487"/>
            <a:ext cx="3098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Formazione </a:t>
            </a:r>
            <a:r>
              <a:rPr sz="3200" spc="-12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on</a:t>
            </a:r>
            <a:r>
              <a:rPr sz="3200" spc="-34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 </a:t>
            </a:r>
            <a:r>
              <a:rPr sz="3200" spc="-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line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1850" y="4030726"/>
            <a:ext cx="2422525" cy="2424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1467611"/>
            <a:ext cx="701040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8259" y="2286000"/>
            <a:ext cx="3699885" cy="76200"/>
          </a:xfrm>
          <a:custGeom>
            <a:avLst/>
            <a:gdLst/>
            <a:ahLst/>
            <a:cxnLst/>
            <a:rect l="l" t="t" r="r" b="b"/>
            <a:pathLst>
              <a:path w="1525904" h="76200">
                <a:moveTo>
                  <a:pt x="1449831" y="0"/>
                </a:moveTo>
                <a:lnTo>
                  <a:pt x="1449620" y="25409"/>
                </a:lnTo>
                <a:lnTo>
                  <a:pt x="1462277" y="25526"/>
                </a:lnTo>
                <a:lnTo>
                  <a:pt x="1462151" y="50926"/>
                </a:lnTo>
                <a:lnTo>
                  <a:pt x="1449407" y="50926"/>
                </a:lnTo>
                <a:lnTo>
                  <a:pt x="1449197" y="76200"/>
                </a:lnTo>
                <a:lnTo>
                  <a:pt x="1500946" y="50926"/>
                </a:lnTo>
                <a:lnTo>
                  <a:pt x="1462151" y="50926"/>
                </a:lnTo>
                <a:lnTo>
                  <a:pt x="1501191" y="50807"/>
                </a:lnTo>
                <a:lnTo>
                  <a:pt x="1525651" y="38862"/>
                </a:lnTo>
                <a:lnTo>
                  <a:pt x="1449831" y="0"/>
                </a:lnTo>
                <a:close/>
              </a:path>
              <a:path w="1525904" h="76200">
                <a:moveTo>
                  <a:pt x="1449620" y="25409"/>
                </a:moveTo>
                <a:lnTo>
                  <a:pt x="1449408" y="50807"/>
                </a:lnTo>
                <a:lnTo>
                  <a:pt x="1462151" y="50926"/>
                </a:lnTo>
                <a:lnTo>
                  <a:pt x="1462277" y="25526"/>
                </a:lnTo>
                <a:lnTo>
                  <a:pt x="1449620" y="25409"/>
                </a:lnTo>
                <a:close/>
              </a:path>
              <a:path w="1525904" h="76200">
                <a:moveTo>
                  <a:pt x="253" y="11937"/>
                </a:moveTo>
                <a:lnTo>
                  <a:pt x="0" y="37211"/>
                </a:lnTo>
                <a:lnTo>
                  <a:pt x="1449408" y="50807"/>
                </a:lnTo>
                <a:lnTo>
                  <a:pt x="1449620" y="25409"/>
                </a:lnTo>
                <a:lnTo>
                  <a:pt x="253" y="1193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468" y="1336522"/>
            <a:ext cx="3746500" cy="1648528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855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Bilancio </a:t>
            </a:r>
            <a:r>
              <a:rPr sz="20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competenze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iniziale</a:t>
            </a:r>
            <a:r>
              <a:rPr sz="20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:</a:t>
            </a:r>
            <a:endParaRPr lang="it-IT" sz="2000" dirty="0">
              <a:latin typeface="Times New Roman"/>
              <a:cs typeface="Times New Roman"/>
            </a:endParaRPr>
          </a:p>
          <a:p>
            <a:pPr marL="151765">
              <a:lnSpc>
                <a:spcPct val="100000"/>
              </a:lnSpc>
              <a:spcBef>
                <a:spcPts val="1855"/>
              </a:spcBef>
            </a:pPr>
            <a:r>
              <a:rPr sz="2000" b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Portfolio:</a:t>
            </a:r>
            <a:endParaRPr lang="it-IT" sz="2000" b="1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51765">
              <a:lnSpc>
                <a:spcPct val="100000"/>
              </a:lnSpc>
              <a:spcBef>
                <a:spcPts val="1855"/>
              </a:spcBef>
            </a:pPr>
            <a:r>
              <a:rPr sz="2000" b="1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Bilancio</a:t>
            </a:r>
            <a:r>
              <a:rPr sz="2000" b="1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6F2F9F"/>
                </a:solidFill>
                <a:latin typeface="Times New Roman"/>
                <a:cs typeface="Times New Roman"/>
              </a:rPr>
              <a:t>competenze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6F2F9F"/>
                </a:solidFill>
                <a:latin typeface="Times New Roman"/>
                <a:cs typeface="Times New Roman"/>
              </a:rPr>
              <a:t>finale</a:t>
            </a:r>
            <a:r>
              <a:rPr sz="20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36052" y="2837688"/>
            <a:ext cx="701040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70137" y="1412776"/>
            <a:ext cx="3138367" cy="1587614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51765">
              <a:spcBef>
                <a:spcPts val="1855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Da dove vengo?</a:t>
            </a:r>
          </a:p>
          <a:p>
            <a:pPr marL="151765" marR="5080" indent="-95250">
              <a:spcBef>
                <a:spcPts val="1855"/>
              </a:spcBef>
            </a:pPr>
            <a:r>
              <a:rPr lang="it-IT" sz="20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Dove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sono e </a:t>
            </a:r>
            <a:r>
              <a:rPr sz="20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cosa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AF50"/>
                </a:solidFill>
                <a:latin typeface="Times New Roman"/>
                <a:cs typeface="Times New Roman"/>
              </a:rPr>
              <a:t>faccio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?</a:t>
            </a:r>
            <a:endParaRPr lang="it-IT" sz="2000" b="1" dirty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151765" marR="5080" indent="-95250">
              <a:spcBef>
                <a:spcPts val="1855"/>
              </a:spcBef>
            </a:pPr>
            <a:r>
              <a:rPr lang="it-IT" sz="20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Dove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sto andando?</a:t>
            </a:r>
          </a:p>
        </p:txBody>
      </p:sp>
      <p:sp>
        <p:nvSpPr>
          <p:cNvPr id="21" name="object 7"/>
          <p:cNvSpPr/>
          <p:nvPr/>
        </p:nvSpPr>
        <p:spPr>
          <a:xfrm>
            <a:off x="3925049" y="1752600"/>
            <a:ext cx="1871087" cy="71236"/>
          </a:xfrm>
          <a:custGeom>
            <a:avLst/>
            <a:gdLst/>
            <a:ahLst/>
            <a:cxnLst/>
            <a:rect l="l" t="t" r="r" b="b"/>
            <a:pathLst>
              <a:path w="1525904" h="76200">
                <a:moveTo>
                  <a:pt x="1449831" y="0"/>
                </a:moveTo>
                <a:lnTo>
                  <a:pt x="1449620" y="25409"/>
                </a:lnTo>
                <a:lnTo>
                  <a:pt x="1462277" y="25526"/>
                </a:lnTo>
                <a:lnTo>
                  <a:pt x="1462151" y="50926"/>
                </a:lnTo>
                <a:lnTo>
                  <a:pt x="1449407" y="50926"/>
                </a:lnTo>
                <a:lnTo>
                  <a:pt x="1449197" y="76200"/>
                </a:lnTo>
                <a:lnTo>
                  <a:pt x="1500946" y="50926"/>
                </a:lnTo>
                <a:lnTo>
                  <a:pt x="1462151" y="50926"/>
                </a:lnTo>
                <a:lnTo>
                  <a:pt x="1501191" y="50807"/>
                </a:lnTo>
                <a:lnTo>
                  <a:pt x="1525651" y="38862"/>
                </a:lnTo>
                <a:lnTo>
                  <a:pt x="1449831" y="0"/>
                </a:lnTo>
                <a:close/>
              </a:path>
              <a:path w="1525904" h="76200">
                <a:moveTo>
                  <a:pt x="1449620" y="25409"/>
                </a:moveTo>
                <a:lnTo>
                  <a:pt x="1449408" y="50807"/>
                </a:lnTo>
                <a:lnTo>
                  <a:pt x="1462151" y="50926"/>
                </a:lnTo>
                <a:lnTo>
                  <a:pt x="1462277" y="25526"/>
                </a:lnTo>
                <a:lnTo>
                  <a:pt x="1449620" y="25409"/>
                </a:lnTo>
                <a:close/>
              </a:path>
              <a:path w="1525904" h="76200">
                <a:moveTo>
                  <a:pt x="253" y="11937"/>
                </a:moveTo>
                <a:lnTo>
                  <a:pt x="0" y="37211"/>
                </a:lnTo>
                <a:lnTo>
                  <a:pt x="1449408" y="50807"/>
                </a:lnTo>
                <a:lnTo>
                  <a:pt x="1449620" y="25409"/>
                </a:lnTo>
                <a:lnTo>
                  <a:pt x="253" y="1193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3805847" y="2815515"/>
            <a:ext cx="1990289" cy="53997"/>
          </a:xfrm>
          <a:custGeom>
            <a:avLst/>
            <a:gdLst/>
            <a:ahLst/>
            <a:cxnLst/>
            <a:rect l="l" t="t" r="r" b="b"/>
            <a:pathLst>
              <a:path w="1525904" h="76200">
                <a:moveTo>
                  <a:pt x="1449831" y="0"/>
                </a:moveTo>
                <a:lnTo>
                  <a:pt x="1449620" y="25409"/>
                </a:lnTo>
                <a:lnTo>
                  <a:pt x="1462277" y="25526"/>
                </a:lnTo>
                <a:lnTo>
                  <a:pt x="1462151" y="50926"/>
                </a:lnTo>
                <a:lnTo>
                  <a:pt x="1449407" y="50926"/>
                </a:lnTo>
                <a:lnTo>
                  <a:pt x="1449197" y="76200"/>
                </a:lnTo>
                <a:lnTo>
                  <a:pt x="1500946" y="50926"/>
                </a:lnTo>
                <a:lnTo>
                  <a:pt x="1462151" y="50926"/>
                </a:lnTo>
                <a:lnTo>
                  <a:pt x="1501191" y="50807"/>
                </a:lnTo>
                <a:lnTo>
                  <a:pt x="1525651" y="38862"/>
                </a:lnTo>
                <a:lnTo>
                  <a:pt x="1449831" y="0"/>
                </a:lnTo>
                <a:close/>
              </a:path>
              <a:path w="1525904" h="76200">
                <a:moveTo>
                  <a:pt x="1449620" y="25409"/>
                </a:moveTo>
                <a:lnTo>
                  <a:pt x="1449408" y="50807"/>
                </a:lnTo>
                <a:lnTo>
                  <a:pt x="1462151" y="50926"/>
                </a:lnTo>
                <a:lnTo>
                  <a:pt x="1462277" y="25526"/>
                </a:lnTo>
                <a:lnTo>
                  <a:pt x="1449620" y="25409"/>
                </a:lnTo>
                <a:close/>
              </a:path>
              <a:path w="1525904" h="76200">
                <a:moveTo>
                  <a:pt x="253" y="11937"/>
                </a:moveTo>
                <a:lnTo>
                  <a:pt x="0" y="37211"/>
                </a:lnTo>
                <a:lnTo>
                  <a:pt x="1449408" y="50807"/>
                </a:lnTo>
                <a:lnTo>
                  <a:pt x="1449620" y="25409"/>
                </a:lnTo>
                <a:lnTo>
                  <a:pt x="253" y="1193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187624" y="332656"/>
            <a:ext cx="7272808" cy="216024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LA FINE… DI UN PERCORSO:</a:t>
            </a:r>
            <a:br>
              <a:rPr lang="it-IT" sz="32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it-IT" sz="32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CHI </a:t>
            </a:r>
            <a:r>
              <a:rPr lang="it-IT" sz="32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FA COSA</a:t>
            </a:r>
            <a:r>
              <a:rPr lang="it-IT" sz="32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?</a:t>
            </a:r>
            <a:endParaRPr lang="it-IT" sz="2800" b="1" dirty="0">
              <a:solidFill>
                <a:srgbClr val="C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2339752" y="2636912"/>
            <a:ext cx="5169768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Gli attori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Neoassunto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Tutor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Dirigente Scolastico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Comitato di valutazione</a:t>
            </a:r>
            <a:endParaRPr lang="it-IT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95886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8984" y="337752"/>
            <a:ext cx="8124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fine del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percorso: chi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fatto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 – DS – Comitato di Valutazione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700808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Neo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Assunto</a:t>
            </a:r>
            <a:endParaRPr lang="it-IT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Bilancio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competenze (iniziali e finali)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Patto formativo con il Dirigente Scolastico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Lavoro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insieme al tutor – Peer to Peer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in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Piattaforma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Dossier che documenta le attività svolte da consegnare al Comitato di Valutazione e al Dirigente Scolastico della sede di servizio. </a:t>
            </a:r>
          </a:p>
        </p:txBody>
      </p:sp>
      <p:pic>
        <p:nvPicPr>
          <p:cNvPr id="5" name="Immagine 41" descr="Logo IPS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45224"/>
            <a:ext cx="1180038" cy="1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1180767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9691</TotalTime>
  <Words>1200</Words>
  <Application>Microsoft Office PowerPoint</Application>
  <PresentationFormat>Presentazione su schermo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Filo</vt:lpstr>
      <vt:lpstr>Diapositiva 1</vt:lpstr>
      <vt:lpstr>Diapositiva 2</vt:lpstr>
      <vt:lpstr>Fasi dell’attività</vt:lpstr>
      <vt:lpstr>Diapositiva 4</vt:lpstr>
      <vt:lpstr>Diapositiva 5</vt:lpstr>
      <vt:lpstr>Diapositiva 6</vt:lpstr>
      <vt:lpstr>Formazione on line</vt:lpstr>
      <vt:lpstr>LA FINE… DI UN PERCORSO: CHI FA COSA?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Bisogni formativi futuri</vt:lpstr>
      <vt:lpstr>Diapositiva 27</vt:lpstr>
      <vt:lpstr>E ricorda…….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user</cp:lastModifiedBy>
  <cp:revision>515</cp:revision>
  <cp:lastPrinted>2017-05-18T15:34:39Z</cp:lastPrinted>
  <dcterms:created xsi:type="dcterms:W3CDTF">2007-09-27T20:25:47Z</dcterms:created>
  <dcterms:modified xsi:type="dcterms:W3CDTF">2024-04-11T06:52:43Z</dcterms:modified>
</cp:coreProperties>
</file>